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6" y="2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19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31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443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84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58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91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40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72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67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04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A644-BDB0-4C52-94B7-B4A5B6EBD288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B281A-D066-4B96-BEA2-DD96B189CE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83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08823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서책족보 편찬 기준 검토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100" dirty="0" smtClean="0"/>
              <a:t>-</a:t>
            </a:r>
            <a:r>
              <a:rPr lang="ko-KR" altLang="en-US" sz="3100" dirty="0" err="1" smtClean="0"/>
              <a:t>충주홍주석씨대동보</a:t>
            </a:r>
            <a:r>
              <a:rPr lang="ko-KR" altLang="en-US" sz="3100" dirty="0" smtClean="0"/>
              <a:t> </a:t>
            </a:r>
            <a:r>
              <a:rPr lang="en-US" altLang="ko-KR" sz="3100" dirty="0" smtClean="0"/>
              <a:t/>
            </a:r>
            <a:br>
              <a:rPr lang="en-US" altLang="ko-KR" sz="3100" dirty="0" smtClean="0"/>
            </a:br>
            <a:r>
              <a:rPr lang="en-US" altLang="ko-KR" sz="3100" dirty="0" smtClean="0"/>
              <a:t>(</a:t>
            </a:r>
            <a:r>
              <a:rPr lang="ko-KR" altLang="en-US" sz="3100" dirty="0" err="1" smtClean="0"/>
              <a:t>무술보</a:t>
            </a:r>
            <a:r>
              <a:rPr lang="en-US" altLang="ko-KR" sz="3100" dirty="0" smtClean="0"/>
              <a:t>) </a:t>
            </a:r>
            <a:r>
              <a:rPr lang="ko-KR" altLang="en-US" sz="3100" dirty="0" smtClean="0"/>
              <a:t>발간을 위하여</a:t>
            </a:r>
            <a:endParaRPr lang="ko-KR" altLang="en-US" sz="31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대보사大譜社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01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서책족보의 구성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서문</a:t>
            </a:r>
            <a:r>
              <a:rPr lang="ko-KR" altLang="en-US" sz="2200" dirty="0" smtClean="0"/>
              <a:t>序文</a:t>
            </a:r>
            <a:r>
              <a:rPr lang="ko-KR" altLang="en-US" dirty="0" smtClean="0"/>
              <a:t>과 발문</a:t>
            </a:r>
            <a:r>
              <a:rPr lang="ko-KR" altLang="en-US" sz="2200" dirty="0" smtClean="0"/>
              <a:t>拔文</a:t>
            </a:r>
            <a:r>
              <a:rPr lang="en-US" altLang="ko-KR" dirty="0" smtClean="0"/>
              <a:t>(</a:t>
            </a:r>
            <a:r>
              <a:rPr lang="ko-KR" altLang="en-US" dirty="0" smtClean="0"/>
              <a:t>발간사</a:t>
            </a:r>
            <a:r>
              <a:rPr lang="ko-KR" altLang="en-US" sz="2200" dirty="0" smtClean="0"/>
              <a:t>發刊辭</a:t>
            </a:r>
            <a:r>
              <a:rPr lang="ko-KR" altLang="en-US" dirty="0" smtClean="0"/>
              <a:t> </a:t>
            </a:r>
            <a:r>
              <a:rPr lang="en-US" altLang="ko-KR" dirty="0" smtClean="0"/>
              <a:t>/</a:t>
            </a:r>
            <a:r>
              <a:rPr lang="ko-KR" altLang="en-US" dirty="0" smtClean="0"/>
              <a:t> 후기</a:t>
            </a:r>
            <a:r>
              <a:rPr lang="ko-KR" altLang="en-US" sz="2200" dirty="0" smtClean="0"/>
              <a:t>後記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화보</a:t>
            </a:r>
            <a:r>
              <a:rPr lang="ko-KR" altLang="en-US" sz="2200" dirty="0"/>
              <a:t>畵</a:t>
            </a:r>
            <a:r>
              <a:rPr lang="ko-KR" altLang="en-US" sz="2200" dirty="0" smtClean="0"/>
              <a:t>報</a:t>
            </a:r>
            <a:endParaRPr lang="en-US" altLang="ko-KR" dirty="0" smtClean="0"/>
          </a:p>
          <a:p>
            <a:r>
              <a:rPr lang="ko-KR" altLang="en-US" dirty="0" smtClean="0"/>
              <a:t>범례</a:t>
            </a:r>
            <a:r>
              <a:rPr lang="ko-KR" altLang="en-US" sz="2200" dirty="0" smtClean="0"/>
              <a:t>凡例</a:t>
            </a:r>
            <a:endParaRPr lang="en-US" altLang="ko-KR" dirty="0" smtClean="0"/>
          </a:p>
          <a:p>
            <a:r>
              <a:rPr lang="ko-KR" altLang="en-US" dirty="0" smtClean="0"/>
              <a:t>목차</a:t>
            </a:r>
            <a:r>
              <a:rPr lang="ko-KR" altLang="en-US" sz="2200" dirty="0" smtClean="0"/>
              <a:t>目次</a:t>
            </a:r>
            <a:endParaRPr lang="en-US" altLang="ko-KR" dirty="0" smtClean="0"/>
          </a:p>
          <a:p>
            <a:r>
              <a:rPr lang="ko-KR" altLang="en-US" dirty="0" smtClean="0"/>
              <a:t>이전 발간 족보의 서문</a:t>
            </a:r>
            <a:r>
              <a:rPr lang="ko-KR" altLang="en-US" sz="2200" dirty="0" smtClean="0"/>
              <a:t>序文</a:t>
            </a:r>
            <a:r>
              <a:rPr lang="ko-KR" altLang="en-US" dirty="0" smtClean="0"/>
              <a:t> 발문</a:t>
            </a:r>
            <a:r>
              <a:rPr lang="ko-KR" altLang="en-US" sz="2200" dirty="0" smtClean="0"/>
              <a:t>拔文</a:t>
            </a:r>
            <a:endParaRPr lang="en-US" altLang="ko-KR" dirty="0" smtClean="0"/>
          </a:p>
          <a:p>
            <a:r>
              <a:rPr lang="ko-KR" altLang="en-US" dirty="0" err="1" smtClean="0"/>
              <a:t>문헌록</a:t>
            </a:r>
            <a:r>
              <a:rPr lang="ko-KR" altLang="en-US" sz="2200" dirty="0" err="1" smtClean="0"/>
              <a:t>文獻錄</a:t>
            </a:r>
            <a:endParaRPr lang="en-US" altLang="ko-KR" sz="2200" dirty="0" smtClean="0"/>
          </a:p>
          <a:p>
            <a:r>
              <a:rPr lang="ko-KR" altLang="en-US" dirty="0" smtClean="0"/>
              <a:t>각종 자료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편찬위원회 명단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대개 사진은 </a:t>
            </a:r>
            <a:r>
              <a:rPr lang="ko-KR" altLang="en-US" dirty="0" err="1" smtClean="0"/>
              <a:t>비수록함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참고</a:t>
            </a:r>
            <a:r>
              <a:rPr lang="en-US" altLang="ko-KR" dirty="0" smtClean="0"/>
              <a:t> </a:t>
            </a:r>
            <a:r>
              <a:rPr lang="ko-KR" altLang="en-US" dirty="0" smtClean="0"/>
              <a:t>문헌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334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서문과 발문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금번 발간하는 서문</a:t>
            </a:r>
            <a:r>
              <a:rPr lang="en-US" altLang="ko-KR" dirty="0" smtClean="0"/>
              <a:t>(</a:t>
            </a:r>
            <a:r>
              <a:rPr lang="ko-KR" altLang="en-US" dirty="0" smtClean="0"/>
              <a:t>발간사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발문</a:t>
            </a:r>
            <a:r>
              <a:rPr lang="en-US" altLang="ko-KR" dirty="0" smtClean="0"/>
              <a:t>(</a:t>
            </a:r>
            <a:r>
              <a:rPr lang="ko-KR" altLang="en-US" dirty="0" smtClean="0"/>
              <a:t>후기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서문 작성은 편찬위원장 혹은 추천된 원로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발문은 여러 건을 수록할 수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최근은 가급적 현대 문어체로 작성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278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화보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화보는 시조부터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세수 순 혹은 파별로 문중에서 기준 수립</a:t>
            </a:r>
            <a:endParaRPr lang="en-US" altLang="ko-KR" dirty="0" smtClean="0"/>
          </a:p>
          <a:p>
            <a:r>
              <a:rPr lang="ko-KR" altLang="en-US" dirty="0" smtClean="0"/>
              <a:t>화보의 내용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주로 영정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묘역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유적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문적류</a:t>
            </a:r>
            <a:r>
              <a:rPr lang="ko-KR" altLang="en-US" dirty="0" smtClean="0"/>
              <a:t> 등 </a:t>
            </a:r>
            <a:r>
              <a:rPr lang="ko-KR" altLang="en-US" dirty="0" err="1" smtClean="0"/>
              <a:t>편찬위</a:t>
            </a:r>
            <a:r>
              <a:rPr lang="ko-KR" altLang="en-US" dirty="0" smtClean="0"/>
              <a:t> 선정</a:t>
            </a:r>
            <a:endParaRPr lang="en-US" altLang="ko-KR" dirty="0" smtClean="0"/>
          </a:p>
          <a:p>
            <a:r>
              <a:rPr lang="ko-KR" altLang="en-US" dirty="0" smtClean="0"/>
              <a:t>수록대상 선정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편찬위</a:t>
            </a:r>
            <a:r>
              <a:rPr lang="ko-KR" altLang="en-US" dirty="0" smtClean="0"/>
              <a:t> 선정하며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일괄적으로 세수로 결정하는 경우도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최근세 사항도 문중의 자부심과 연결시킬 수 있는 내용이라면 가능성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필요에 따라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수록 </a:t>
            </a:r>
            <a:r>
              <a:rPr lang="ko-KR" altLang="en-US" dirty="0" err="1" smtClean="0"/>
              <a:t>헌성금</a:t>
            </a:r>
            <a:r>
              <a:rPr lang="ko-KR" altLang="en-US" dirty="0" smtClean="0"/>
              <a:t> 기준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수립 적용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461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이전 발간 족보의 서문 발문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년대가 먼저인 문헌부터 </a:t>
            </a:r>
            <a:endParaRPr lang="en-US" altLang="ko-KR" dirty="0" smtClean="0"/>
          </a:p>
          <a:p>
            <a:r>
              <a:rPr lang="ko-KR" altLang="en-US" dirty="0" smtClean="0"/>
              <a:t>원문만 있는 경우는 </a:t>
            </a:r>
            <a:r>
              <a:rPr lang="ko-KR" altLang="en-US" dirty="0" smtClean="0">
                <a:solidFill>
                  <a:srgbClr val="0000FF"/>
                </a:solidFill>
              </a:rPr>
              <a:t>번역문 게재필요</a:t>
            </a:r>
            <a:endParaRPr lang="en-US" altLang="ko-KR" dirty="0" smtClean="0">
              <a:solidFill>
                <a:srgbClr val="0000FF"/>
              </a:solidFill>
            </a:endParaRPr>
          </a:p>
          <a:p>
            <a:r>
              <a:rPr lang="ko-KR" altLang="en-US" dirty="0" smtClean="0">
                <a:solidFill>
                  <a:srgbClr val="0000FF"/>
                </a:solidFill>
              </a:rPr>
              <a:t>주석을 달아주면 후에 이해가 더욱 용이함</a:t>
            </a:r>
            <a:endParaRPr lang="en-US" altLang="ko-KR" dirty="0" smtClean="0">
              <a:solidFill>
                <a:srgbClr val="0000FF"/>
              </a:solidFill>
            </a:endParaRPr>
          </a:p>
          <a:p>
            <a:r>
              <a:rPr lang="ko-KR" altLang="en-US" dirty="0" smtClean="0"/>
              <a:t>같은 발간보라도 서문 그리고 발문 순서로</a:t>
            </a:r>
            <a:endParaRPr lang="en-US" altLang="ko-KR" dirty="0" smtClean="0"/>
          </a:p>
          <a:p>
            <a:r>
              <a:rPr lang="ko-KR" altLang="en-US" dirty="0" smtClean="0"/>
              <a:t>같은 급 </a:t>
            </a:r>
            <a:r>
              <a:rPr lang="ko-KR" altLang="en-US" dirty="0" err="1" smtClean="0"/>
              <a:t>보첩의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서발문을</a:t>
            </a:r>
            <a:r>
              <a:rPr lang="ko-KR" altLang="en-US" dirty="0" smtClean="0"/>
              <a:t> 수록함을 원칙</a:t>
            </a:r>
            <a:endParaRPr lang="en-US" altLang="ko-KR" dirty="0" smtClean="0"/>
          </a:p>
          <a:p>
            <a:r>
              <a:rPr lang="ko-KR" altLang="en-US" dirty="0" smtClean="0"/>
              <a:t>예외적으로 다른 급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파보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보첩의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서발문이라도</a:t>
            </a:r>
            <a:r>
              <a:rPr lang="ko-KR" altLang="en-US" dirty="0" smtClean="0"/>
              <a:t> 수록 필요성 있는 경우는 수록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200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문헌록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신도비명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행장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묘갈</a:t>
            </a:r>
            <a:r>
              <a:rPr lang="ko-KR" altLang="en-US" sz="2800" dirty="0" smtClean="0"/>
              <a:t> 등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공통된 사항을 먼저 수록</a:t>
            </a:r>
            <a:endParaRPr lang="en-US" altLang="ko-KR" dirty="0" smtClean="0"/>
          </a:p>
          <a:p>
            <a:r>
              <a:rPr lang="ko-KR" altLang="en-US" dirty="0" smtClean="0"/>
              <a:t>선대 자료를 먼저 수록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938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1983</a:t>
            </a:r>
            <a:r>
              <a:rPr lang="ko-KR" altLang="en-US" dirty="0" smtClean="0"/>
              <a:t>계사 대동보 구성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권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충주홍주석씨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유문휘록</a:t>
            </a:r>
            <a:r>
              <a:rPr lang="ko-KR" altLang="en-US" sz="2000" dirty="0" err="1" smtClean="0"/>
              <a:t>遺文彙錄</a:t>
            </a:r>
            <a:endParaRPr lang="en-US" altLang="ko-KR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ko-KR" altLang="en-US" sz="2400" dirty="0" err="1" smtClean="0"/>
              <a:t>서발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목차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화보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산도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임원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구보서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파별문헌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열사록</a:t>
            </a:r>
            <a:r>
              <a:rPr lang="ko-KR" altLang="en-US" sz="2400" dirty="0" smtClean="0"/>
              <a:t> 등</a:t>
            </a:r>
            <a:endParaRPr lang="en-US" altLang="ko-KR" sz="2400" dirty="0" smtClean="0"/>
          </a:p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권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충주홍주석씨</a:t>
            </a:r>
            <a:r>
              <a:rPr lang="ko-KR" altLang="en-US" dirty="0" smtClean="0"/>
              <a:t> 세보</a:t>
            </a:r>
            <a:r>
              <a:rPr lang="ko-KR" altLang="en-US" sz="2000" dirty="0" smtClean="0"/>
              <a:t>世譜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권지수</a:t>
            </a:r>
            <a:r>
              <a:rPr lang="ko-KR" altLang="en-US" sz="2000" dirty="0" err="1" smtClean="0"/>
              <a:t>卷之首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sz="2400" dirty="0" err="1" smtClean="0"/>
              <a:t>서발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범례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항렬도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세계분파도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시조</a:t>
            </a:r>
            <a:r>
              <a:rPr lang="en-US" altLang="ko-KR" sz="2400" dirty="0" smtClean="0"/>
              <a:t>~20</a:t>
            </a:r>
            <a:r>
              <a:rPr lang="ko-KR" altLang="en-US" sz="2400" dirty="0" smtClean="0"/>
              <a:t>세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임원록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자료</a:t>
            </a:r>
            <a:endParaRPr lang="en-US" altLang="ko-KR" sz="2400" dirty="0" smtClean="0"/>
          </a:p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권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충주홍주석씨</a:t>
            </a:r>
            <a:r>
              <a:rPr lang="ko-KR" altLang="en-US" dirty="0" smtClean="0"/>
              <a:t> 세보</a:t>
            </a:r>
            <a:r>
              <a:rPr lang="ko-KR" altLang="en-US" sz="2000" dirty="0" smtClean="0"/>
              <a:t>世譜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권지일</a:t>
            </a:r>
            <a:r>
              <a:rPr lang="ko-KR" altLang="en-US" sz="2000" dirty="0" err="1" smtClean="0"/>
              <a:t>卷之一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sz="2400" dirty="0" err="1" smtClean="0"/>
              <a:t>판윤</a:t>
            </a:r>
            <a:r>
              <a:rPr lang="en-US" altLang="ko-KR" sz="2400" dirty="0" smtClean="0"/>
              <a:t>21-27, 27-33 :</a:t>
            </a:r>
            <a:r>
              <a:rPr lang="ko-KR" altLang="en-US" sz="2400" dirty="0" smtClean="0"/>
              <a:t>참판</a:t>
            </a:r>
            <a:r>
              <a:rPr lang="en-US" altLang="ko-KR" sz="2400" dirty="0" smtClean="0"/>
              <a:t>21-27, 27-33 :</a:t>
            </a:r>
            <a:r>
              <a:rPr lang="ko-KR" altLang="en-US" sz="2400" dirty="0" smtClean="0"/>
              <a:t>참의</a:t>
            </a:r>
            <a:r>
              <a:rPr lang="en-US" altLang="ko-KR" sz="2400" dirty="0" smtClean="0"/>
              <a:t>21-27</a:t>
            </a:r>
          </a:p>
          <a:p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권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충주홍주석씨</a:t>
            </a:r>
            <a:r>
              <a:rPr lang="ko-KR" altLang="en-US" dirty="0" smtClean="0"/>
              <a:t> 세보</a:t>
            </a:r>
            <a:r>
              <a:rPr lang="ko-KR" altLang="en-US" sz="2000" dirty="0" smtClean="0"/>
              <a:t>世譜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권지이</a:t>
            </a:r>
            <a:r>
              <a:rPr lang="ko-KR" altLang="en-US" sz="2000" dirty="0" err="1" smtClean="0"/>
              <a:t>卷之二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sz="2400" dirty="0" smtClean="0"/>
              <a:t>참의</a:t>
            </a:r>
            <a:r>
              <a:rPr lang="en-US" altLang="ko-KR" sz="2400" dirty="0" smtClean="0"/>
              <a:t>27-33 :</a:t>
            </a:r>
            <a:r>
              <a:rPr lang="ko-KR" altLang="en-US" sz="2400" dirty="0" smtClean="0"/>
              <a:t>모정</a:t>
            </a:r>
            <a:r>
              <a:rPr lang="en-US" altLang="ko-KR" sz="2400" dirty="0" smtClean="0"/>
              <a:t>21-27, 27-33 :</a:t>
            </a:r>
            <a:r>
              <a:rPr lang="ko-KR" altLang="en-US" sz="2400" dirty="0" smtClean="0"/>
              <a:t>병사</a:t>
            </a:r>
            <a:r>
              <a:rPr lang="en-US" altLang="ko-KR" sz="2400" dirty="0" smtClean="0"/>
              <a:t>21-27, 27-33 </a:t>
            </a:r>
          </a:p>
          <a:p>
            <a:pPr lvl="1"/>
            <a:r>
              <a:rPr lang="ko-KR" altLang="en-US" sz="2400" dirty="0" err="1" smtClean="0"/>
              <a:t>통덕랑</a:t>
            </a:r>
            <a:r>
              <a:rPr lang="en-US" altLang="ko-KR" sz="2400" dirty="0" smtClean="0"/>
              <a:t>21-27, 27-33</a:t>
            </a:r>
          </a:p>
        </p:txBody>
      </p:sp>
    </p:spTree>
    <p:extLst>
      <p:ext uri="{BB962C8B-B14F-4D97-AF65-F5344CB8AC3E}">
        <p14:creationId xmlns:p14="http://schemas.microsoft.com/office/powerpoint/2010/main" val="115856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272</Words>
  <Application>Microsoft Office PowerPoint</Application>
  <PresentationFormat>화면 슬라이드 쇼(4:3)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서책족보 편찬 기준 검토 -충주홍주석씨대동보  (무술보) 발간을 위하여</vt:lpstr>
      <vt:lpstr>서책족보의 구성</vt:lpstr>
      <vt:lpstr>서문과 발문</vt:lpstr>
      <vt:lpstr>화보</vt:lpstr>
      <vt:lpstr>이전 발간 족보의 서문 발문</vt:lpstr>
      <vt:lpstr>문헌록(신도비명, 행장, 묘갈 등)</vt:lpstr>
      <vt:lpstr>1983계사 대동보 구성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서책족보 편찬 기준 검토</dc:title>
  <dc:creator>Registered User</dc:creator>
  <cp:lastModifiedBy>Windows User</cp:lastModifiedBy>
  <cp:revision>15</cp:revision>
  <dcterms:created xsi:type="dcterms:W3CDTF">2018-08-11T01:44:33Z</dcterms:created>
  <dcterms:modified xsi:type="dcterms:W3CDTF">2018-08-11T21:30:19Z</dcterms:modified>
</cp:coreProperties>
</file>